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09/03/2023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57357D53-8FB3-4E65-898F-CE944B0347C8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95BFD7-91A4-478D-8FD9-9CEB30EEA1D7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521F72-A3A7-4E18-B26E-DF4DCD533BA2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83475-3B2C-4257-97FB-E5566CB3FAF8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02612B-950C-4B69-B3CC-A899FF39363D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F6C6B6-6359-4C94-ABF9-C406F36C33CA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E5DF46-A41A-4BE5-9396-C6E7ECBE5CF6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D6F3B3-053B-47CE-B08C-DE0DB4B8B5D8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019651-76A1-4332-BBF9-B85C4D198B2F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C01DF8-12BB-40A3-9942-F3CAFDB4905A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45025F-F07F-4E77-AE38-5F985DA144BA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120D766-8702-4376-BA25-6EE9DAAC971C}" type="datetime1">
              <a:rPr lang="it-IT" noProof="0" smtClean="0"/>
              <a:t>09/03/2023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320841" y="2292095"/>
            <a:ext cx="9597599" cy="1990656"/>
          </a:xfrm>
        </p:spPr>
        <p:txBody>
          <a:bodyPr rtlCol="0" anchor="ctr">
            <a:noAutofit/>
          </a:bodyPr>
          <a:lstStyle/>
          <a:p>
            <a:pPr rtl="0"/>
            <a:r>
              <a:rPr lang="it-IT" sz="3200" dirty="0"/>
              <a:t>Un’INTERFACCIA WEB PER LA SIMULAZIONE </a:t>
            </a:r>
            <a:r>
              <a:rPr lang="it-IT" sz="3200" dirty="0" err="1"/>
              <a:t>DELL’UMIDITà</a:t>
            </a:r>
            <a:r>
              <a:rPr lang="it-IT" sz="3200" dirty="0"/>
              <a:t> DEL TERRENO IN AGRICOLTURA DI PRECISIONE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429208" y="4282752"/>
            <a:ext cx="5666792" cy="1184598"/>
          </a:xfrm>
        </p:spPr>
        <p:txBody>
          <a:bodyPr rtlCol="0">
            <a:normAutofit/>
          </a:bodyPr>
          <a:lstStyle/>
          <a:p>
            <a:pPr rtl="0"/>
            <a:r>
              <a:rPr lang="it-IT" i="1" dirty="0"/>
              <a:t>DIPARTIMENTO DI INFORMATICA</a:t>
            </a:r>
          </a:p>
          <a:p>
            <a:pPr rtl="0"/>
            <a:r>
              <a:rPr lang="it-IT" i="1" dirty="0"/>
              <a:t>Corso di Laurea di Ingegneria e Scienze Informatiche</a:t>
            </a:r>
          </a:p>
          <a:p>
            <a:pPr rtl="0"/>
            <a:endParaRPr lang="it-IT" i="1" dirty="0"/>
          </a:p>
          <a:p>
            <a:pPr rtl="0"/>
            <a:r>
              <a:rPr lang="it-IT" i="1" dirty="0"/>
              <a:t>Presentata da: </a:t>
            </a:r>
            <a:r>
              <a:rPr lang="it-IT" dirty="0"/>
              <a:t>Brini Tommaso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78A900-2ADE-25E3-1877-17DFC857D566}"/>
              </a:ext>
            </a:extLst>
          </p:cNvPr>
          <p:cNvSpPr txBox="1"/>
          <p:nvPr/>
        </p:nvSpPr>
        <p:spPr>
          <a:xfrm>
            <a:off x="6634065" y="4376057"/>
            <a:ext cx="517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Relatore: Prof. </a:t>
            </a:r>
            <a:r>
              <a:rPr lang="it-IT" dirty="0"/>
              <a:t>Rizzi Stefano</a:t>
            </a:r>
          </a:p>
          <a:p>
            <a:pPr rtl="0"/>
            <a:r>
              <a:rPr lang="it-IT" i="1" dirty="0"/>
              <a:t>Correlatori: Dott. </a:t>
            </a:r>
            <a:r>
              <a:rPr lang="it-IT" dirty="0"/>
              <a:t>Francia Matteo, </a:t>
            </a:r>
          </a:p>
          <a:p>
            <a:pPr rtl="0"/>
            <a:r>
              <a:rPr lang="it-IT" i="1" dirty="0"/>
              <a:t>	   Dott. </a:t>
            </a:r>
            <a:r>
              <a:rPr lang="it-IT" dirty="0"/>
              <a:t>Giovanelli Joseph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56B1D0-EBE4-4936-CBDE-A25244C4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&amp; Contesto Applicativo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86C1CD-4E24-FE44-B755-A2979C78F656}"/>
              </a:ext>
            </a:extLst>
          </p:cNvPr>
          <p:cNvSpPr txBox="1"/>
          <p:nvPr/>
        </p:nvSpPr>
        <p:spPr>
          <a:xfrm>
            <a:off x="1104900" y="1959428"/>
            <a:ext cx="99806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Agricoltura di Precisione: </a:t>
            </a:r>
            <a:r>
              <a:rPr lang="it-IT" dirty="0"/>
              <a:t>applicazione di tecnologie al fine di gestire al meglio la produzione agricola. </a:t>
            </a:r>
          </a:p>
          <a:p>
            <a:r>
              <a:rPr lang="it-IT" dirty="0"/>
              <a:t>Un ramo molto importante è la </a:t>
            </a:r>
            <a:r>
              <a:rPr lang="it-IT" b="1" dirty="0"/>
              <a:t>Smart </a:t>
            </a:r>
            <a:r>
              <a:rPr lang="it-IT" b="1" dirty="0" err="1"/>
              <a:t>Irrigation</a:t>
            </a:r>
            <a:r>
              <a:rPr lang="it-IT" dirty="0"/>
              <a:t>, cioè l’insieme di tecniche che costituiscono un sistema integrato per la gestione intelligente dell’irrigazione.</a:t>
            </a:r>
          </a:p>
          <a:p>
            <a:endParaRPr lang="it-IT" dirty="0"/>
          </a:p>
          <a:p>
            <a:r>
              <a:rPr lang="it-IT" dirty="0"/>
              <a:t>Tra le tante tecniche introdotte in questo contesto, troviamo sempre più la presenza di simulatori che offrono un supporto decisionale per ottimizzare e gestire al meglio le risorse.</a:t>
            </a:r>
          </a:p>
          <a:p>
            <a:endParaRPr lang="it-IT" dirty="0"/>
          </a:p>
          <a:p>
            <a:r>
              <a:rPr lang="it-IT" dirty="0"/>
              <a:t>Spesso però questi simulatori sono difficili da utilizzare, necessitano di tecnologie e competenze elevate e di conseguenza non sono facilmente accessibili a qualsiasi utente.</a:t>
            </a:r>
          </a:p>
          <a:p>
            <a:r>
              <a:rPr lang="it-IT" dirty="0"/>
              <a:t>In particolar modo, può risultare complesso settare gli input necessari per lanciare una simulazione, in quanto richiedono una struttura precisa e non sempre facilmente comprensibile.</a:t>
            </a:r>
          </a:p>
          <a:p>
            <a:endParaRPr lang="it-IT" dirty="0"/>
          </a:p>
          <a:p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351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1358-E435-78AC-70C7-5AFD45A3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Customer </a:t>
            </a:r>
            <a:r>
              <a:rPr lang="it-IT" dirty="0" err="1"/>
              <a:t>Journey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436181-A04B-A104-634E-18956E72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2514600"/>
            <a:ext cx="9982200" cy="249053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Il contenuto del progetto di tesi è stato la realizzazione di un’interfaccia web che potesse consentire a un qualsiasi utente, anche non esperto informatico, di inserire gli input necessari a settare un simulatore di umidità del terreno.</a:t>
            </a:r>
          </a:p>
          <a:p>
            <a:pPr marL="0" indent="0">
              <a:buNone/>
            </a:pPr>
            <a:r>
              <a:rPr lang="it-IT" dirty="0"/>
              <a:t>L’obiettivo infatti è quello di muoversi verso una customer </a:t>
            </a:r>
            <a:r>
              <a:rPr lang="it-IT" dirty="0" err="1"/>
              <a:t>journey</a:t>
            </a:r>
            <a:r>
              <a:rPr lang="it-IT" dirty="0"/>
              <a:t> che consenta di utilizzare e integrare questi strumenti a ogni utente, rendendo più </a:t>
            </a:r>
            <a:r>
              <a:rPr lang="it-IT" i="1" dirty="0"/>
              <a:t>user-friendly</a:t>
            </a:r>
            <a:r>
              <a:rPr lang="it-IT" dirty="0"/>
              <a:t> l’utilizzo del prodotto e di conseguenza aumentando la soddisfazione del cliente che usufruisce del servizio.</a:t>
            </a:r>
          </a:p>
        </p:txBody>
      </p:sp>
    </p:spTree>
    <p:extLst>
      <p:ext uri="{BB962C8B-B14F-4D97-AF65-F5344CB8AC3E}">
        <p14:creationId xmlns:p14="http://schemas.microsoft.com/office/powerpoint/2010/main" val="278894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40A9E6-B488-5E25-CCDD-904609D0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dei 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1AB6A2-893B-E73B-E136-905540DE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impostare la simulazione, bisogna fornire al simulatore delle variabili di input, opportunatamente suddivise in più file a seconda delle caratteristiche comuni.</a:t>
            </a:r>
          </a:p>
          <a:p>
            <a:pPr marL="0" indent="0">
              <a:buNone/>
            </a:pPr>
            <a:r>
              <a:rPr lang="it-IT" dirty="0"/>
              <a:t>L’utente deve quindi scegliere i valori da assegnare a queste variabili, divise per caratteristiche:</a:t>
            </a:r>
          </a:p>
          <a:p>
            <a:r>
              <a:rPr lang="it-IT" dirty="0"/>
              <a:t>Variabili relative alle caratteristiche della pianta.</a:t>
            </a:r>
          </a:p>
          <a:p>
            <a:r>
              <a:rPr lang="it-IT" dirty="0"/>
              <a:t>Variabili relative alle caratteristiche del suolo.</a:t>
            </a:r>
          </a:p>
          <a:p>
            <a:r>
              <a:rPr lang="it-IT" dirty="0"/>
              <a:t>Variabili relative alle caratteristiche del campo.</a:t>
            </a:r>
          </a:p>
          <a:p>
            <a:r>
              <a:rPr lang="it-IT" dirty="0"/>
              <a:t>Variabili di impostazione per il simulatore.</a:t>
            </a:r>
          </a:p>
          <a:p>
            <a:r>
              <a:rPr lang="it-IT" dirty="0"/>
              <a:t>Serie temporali di variabili meteo e irrigazione.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307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511E0-F7B0-FDD4-E3C8-5163C3AC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it-IT" dirty="0"/>
              <a:t>Architettura Client-Server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2BD1E47-B1B6-4605-4B66-A268CDE03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Due moduli: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Client: </a:t>
            </a:r>
            <a:r>
              <a:rPr lang="en-US" dirty="0" err="1"/>
              <a:t>gestisce</a:t>
            </a:r>
            <a:r>
              <a:rPr lang="en-US" dirty="0"/>
              <a:t>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, </a:t>
            </a:r>
            <a:r>
              <a:rPr lang="en-US" dirty="0" err="1"/>
              <a:t>comunica</a:t>
            </a:r>
            <a:r>
              <a:rPr lang="en-US" dirty="0"/>
              <a:t> con il server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richieste</a:t>
            </a:r>
            <a:r>
              <a:rPr lang="en-US" dirty="0"/>
              <a:t> HTTP.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Server: </a:t>
            </a:r>
            <a:r>
              <a:rPr lang="en-US" dirty="0" err="1"/>
              <a:t>rende</a:t>
            </a:r>
            <a:r>
              <a:rPr lang="en-US" dirty="0"/>
              <a:t> il </a:t>
            </a:r>
            <a:r>
              <a:rPr lang="en-US" dirty="0" err="1"/>
              <a:t>servizio</a:t>
            </a:r>
            <a:r>
              <a:rPr lang="en-US" dirty="0"/>
              <a:t> </a:t>
            </a:r>
            <a:r>
              <a:rPr lang="en-US" dirty="0" err="1"/>
              <a:t>accessibile</a:t>
            </a:r>
            <a:r>
              <a:rPr lang="en-US" dirty="0"/>
              <a:t> ai client. </a:t>
            </a:r>
            <a:r>
              <a:rPr lang="en-US" dirty="0" err="1"/>
              <a:t>Elabora</a:t>
            </a:r>
            <a:r>
              <a:rPr lang="en-US" dirty="0"/>
              <a:t> le </a:t>
            </a:r>
            <a:r>
              <a:rPr lang="en-US" dirty="0" err="1"/>
              <a:t>richieste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client e formula le </a:t>
            </a:r>
            <a:r>
              <a:rPr lang="en-US" dirty="0" err="1"/>
              <a:t>risposte</a:t>
            </a:r>
            <a:r>
              <a:rPr lang="en-US" dirty="0"/>
              <a:t>. Si </a:t>
            </a:r>
            <a:r>
              <a:rPr lang="en-US" dirty="0" err="1"/>
              <a:t>occupa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gestione</a:t>
            </a:r>
            <a:r>
              <a:rPr lang="en-US" dirty="0"/>
              <a:t> del backend </a:t>
            </a:r>
            <a:r>
              <a:rPr lang="en-US" dirty="0" err="1"/>
              <a:t>dell’applicazione</a:t>
            </a:r>
            <a:r>
              <a:rPr lang="en-US" dirty="0"/>
              <a:t>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0811231-2820-96BE-8ED3-9A5D2E1DE8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54671" y="2341520"/>
            <a:ext cx="6430912" cy="3089359"/>
          </a:xfrm>
          <a:noFill/>
        </p:spPr>
      </p:pic>
    </p:spTree>
    <p:extLst>
      <p:ext uri="{BB962C8B-B14F-4D97-AF65-F5344CB8AC3E}">
        <p14:creationId xmlns:p14="http://schemas.microsoft.com/office/powerpoint/2010/main" val="148011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D5A633-3A22-15BD-7D10-BC058785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it-IT" dirty="0"/>
              <a:t>Tecnologie Utilizzate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0CBEEBF-F850-89E0-EDBD-5D57855FA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/>
          <a:lstStyle/>
          <a:p>
            <a:r>
              <a:rPr lang="en-US" dirty="0"/>
              <a:t>	LATO CLIENT</a:t>
            </a:r>
          </a:p>
        </p:txBody>
      </p:sp>
      <p:pic>
        <p:nvPicPr>
          <p:cNvPr id="5" name="Segnaposto contenuto 4" descr="Immagine che contiene testo, bigliettodavisita, clipart&#10;&#10;Descrizione generata automaticamente">
            <a:extLst>
              <a:ext uri="{FF2B5EF4-FFF2-40B4-BE49-F238E27FC236}">
                <a16:creationId xmlns:a16="http://schemas.microsoft.com/office/drawing/2014/main" id="{87BC9AEB-FC92-F00D-93F8-05480ADDF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920704"/>
            <a:ext cx="4655361" cy="2754904"/>
          </a:xfrm>
          <a:noFill/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AF18BEF-4982-50F8-97BA-107C2B8D5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/>
          <a:lstStyle/>
          <a:p>
            <a:r>
              <a:rPr lang="en-US" dirty="0"/>
              <a:t>	LATO SERVER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70368B4-9810-2F9A-7C6A-11DEA177EC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40" y="2841376"/>
            <a:ext cx="4388212" cy="2805941"/>
          </a:xfrm>
        </p:spPr>
      </p:pic>
    </p:spTree>
    <p:extLst>
      <p:ext uri="{BB962C8B-B14F-4D97-AF65-F5344CB8AC3E}">
        <p14:creationId xmlns:p14="http://schemas.microsoft.com/office/powerpoint/2010/main" val="404434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E90D82-B2C3-0AEF-1579-7C7D8CC1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Web</a:t>
            </a:r>
          </a:p>
        </p:txBody>
      </p:sp>
      <p:pic>
        <p:nvPicPr>
          <p:cNvPr id="4" name="esposizione">
            <a:hlinkClick r:id="" action="ppaction://media"/>
            <a:extLst>
              <a:ext uri="{FF2B5EF4-FFF2-40B4-BE49-F238E27FC236}">
                <a16:creationId xmlns:a16="http://schemas.microsoft.com/office/drawing/2014/main" id="{40E67FCD-FE5B-417F-9461-61EDE633F2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900" y="1600200"/>
            <a:ext cx="9980682" cy="5023842"/>
          </a:xfrm>
        </p:spPr>
      </p:pic>
    </p:spTree>
    <p:extLst>
      <p:ext uri="{BB962C8B-B14F-4D97-AF65-F5344CB8AC3E}">
        <p14:creationId xmlns:p14="http://schemas.microsoft.com/office/powerpoint/2010/main" val="3938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6BCD0-4F83-898B-2756-8C367D1A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e 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627483-4E69-D896-DE8B-E0C7944D8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Obiettivo di fondo: agevolare gli utenti nell’utilizzo di macchinari e tecnologie complesse.</a:t>
            </a:r>
          </a:p>
          <a:p>
            <a:pPr marL="0" indent="0">
              <a:buNone/>
            </a:pPr>
            <a:r>
              <a:rPr lang="it-IT" dirty="0"/>
              <a:t>Opportunità personali di approfondire framework utili allo sviluppo di applicazioni web, quali Vue.js e Node.js.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Sviluppi futuri:</a:t>
            </a:r>
          </a:p>
          <a:p>
            <a:r>
              <a:rPr lang="it-IT" dirty="0"/>
              <a:t>Automatizzazione del lancio della simulazione.</a:t>
            </a:r>
          </a:p>
          <a:p>
            <a:r>
              <a:rPr lang="it-IT" dirty="0"/>
              <a:t>Visualizzazione grafica dell’output della simulazione.</a:t>
            </a:r>
          </a:p>
        </p:txBody>
      </p:sp>
    </p:spTree>
    <p:extLst>
      <p:ext uri="{BB962C8B-B14F-4D97-AF65-F5344CB8AC3E}">
        <p14:creationId xmlns:p14="http://schemas.microsoft.com/office/powerpoint/2010/main" val="113735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27DCF5E-7E66-C966-04CE-2D475653B5C0}"/>
              </a:ext>
            </a:extLst>
          </p:cNvPr>
          <p:cNvSpPr txBox="1"/>
          <p:nvPr/>
        </p:nvSpPr>
        <p:spPr>
          <a:xfrm>
            <a:off x="2736979" y="2967335"/>
            <a:ext cx="6718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FINE!</a:t>
            </a:r>
          </a:p>
          <a:p>
            <a:pPr algn="ctr"/>
            <a:endParaRPr lang="it-IT" b="1" dirty="0"/>
          </a:p>
          <a:p>
            <a:pPr algn="ctr"/>
            <a:r>
              <a:rPr lang="it-IT" b="1" dirty="0"/>
              <a:t>Grazie a tutti!</a:t>
            </a:r>
          </a:p>
        </p:txBody>
      </p:sp>
    </p:spTree>
    <p:extLst>
      <p:ext uri="{BB962C8B-B14F-4D97-AF65-F5344CB8AC3E}">
        <p14:creationId xmlns:p14="http://schemas.microsoft.com/office/powerpoint/2010/main" val="39778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cumentazione accademica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accademica, schema con righe verticali e nastro (widescreen)</Template>
  <TotalTime>569</TotalTime>
  <Words>483</Words>
  <Application>Microsoft Office PowerPoint</Application>
  <PresentationFormat>Widescreen</PresentationFormat>
  <Paragraphs>52</Paragraphs>
  <Slides>9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Euphemia</vt:lpstr>
      <vt:lpstr>Plantagenet Cherokee</vt:lpstr>
      <vt:lpstr>Wingdings</vt:lpstr>
      <vt:lpstr>Documentazione accademica 16x9</vt:lpstr>
      <vt:lpstr>Un’INTERFACCIA WEB PER LA SIMULAZIONE DELL’UMIDITà DEL TERRENO IN AGRICOLTURA DI PRECISIONE</vt:lpstr>
      <vt:lpstr>Introduzione &amp; Contesto Applicativo</vt:lpstr>
      <vt:lpstr>Customer Journey</vt:lpstr>
      <vt:lpstr>Modello dei dati</vt:lpstr>
      <vt:lpstr>Architettura Client-Server</vt:lpstr>
      <vt:lpstr>Tecnologie Utilizzate</vt:lpstr>
      <vt:lpstr>Interfaccia Web</vt:lpstr>
      <vt:lpstr>Conclusioni e 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Un’INTERFACCIA WEB PER LA SIMULAZIONE DELL’UMIDITà DEL TERRENO IN AGRICOLTURA DI PRECISIONE</dc:title>
  <dc:creator>tbrini11@gmail.com</dc:creator>
  <cp:lastModifiedBy>tbrini11@gmail.com</cp:lastModifiedBy>
  <cp:revision>5</cp:revision>
  <dcterms:created xsi:type="dcterms:W3CDTF">2023-03-08T09:47:37Z</dcterms:created>
  <dcterms:modified xsi:type="dcterms:W3CDTF">2023-03-09T10:15:14Z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